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342" r:id="rId3"/>
    <p:sldId id="296" r:id="rId4"/>
    <p:sldId id="259" r:id="rId5"/>
    <p:sldId id="257" r:id="rId6"/>
    <p:sldId id="260" r:id="rId7"/>
    <p:sldId id="262" r:id="rId8"/>
    <p:sldId id="263" r:id="rId9"/>
    <p:sldId id="408" r:id="rId10"/>
    <p:sldId id="385" r:id="rId11"/>
    <p:sldId id="416" r:id="rId12"/>
    <p:sldId id="323" r:id="rId13"/>
    <p:sldId id="399" r:id="rId14"/>
    <p:sldId id="383" r:id="rId15"/>
    <p:sldId id="384" r:id="rId16"/>
    <p:sldId id="409" r:id="rId17"/>
    <p:sldId id="267" r:id="rId18"/>
    <p:sldId id="400" r:id="rId19"/>
    <p:sldId id="327" r:id="rId20"/>
    <p:sldId id="389" r:id="rId21"/>
    <p:sldId id="410" r:id="rId22"/>
    <p:sldId id="411" r:id="rId23"/>
    <p:sldId id="412" r:id="rId24"/>
    <p:sldId id="333" r:id="rId25"/>
    <p:sldId id="387" r:id="rId26"/>
    <p:sldId id="413" r:id="rId27"/>
    <p:sldId id="313" r:id="rId28"/>
    <p:sldId id="414" r:id="rId29"/>
    <p:sldId id="415" r:id="rId30"/>
    <p:sldId id="402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43" autoAdjust="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1064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dirty="0" smtClean="0">
              <a:solidFill>
                <a:srgbClr val="0066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1000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			</a:t>
            </a:r>
            <a:endParaRPr lang="pt-BR" b="1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072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6550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1517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7314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7348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8296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84047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58310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DED7-3619-4D72-B584-9996C867A486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8220-65C2-40B5-818F-7CE44B36D01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6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58769-3F99-4291-9957-A71A6C5EC418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8017-91A4-41EB-A819-8CB9212AA2E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D4148-DCF6-4FF5-AE02-DB3C6BB30AEE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EF22E-C6D1-4668-A34E-91C29206475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7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F7693-816C-4DFD-988E-99602FEE40D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8E1B-DAF5-470E-8375-0A0BE55829AE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6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65-0B35-411B-92AE-F12DB610EE1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C409-452C-43D6-AB42-50459BA2406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94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FEAA-2753-4920-A698-717C29E4232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68E93-799C-42CE-8C23-4C942DB56B2B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243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5DFF-A1CA-474C-BCEC-2CBC697FDCF0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CFC4-CE83-475D-84F6-EEEB1BB8A49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3591C-9A01-4CE3-8644-6F3EA16AA13C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7BDE-7151-4C8C-825B-EB0047B370D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3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F679-3621-44C5-A6BB-C47A5A67D30F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C34D-F07D-4C62-850E-383568E63299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4A16-4713-467A-9482-0AC412C4A2DB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2C30-781E-4513-B2F4-F0C218904AA8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561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56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56"/>
            <a:ext cx="80772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8FB7F-BC90-44DA-93F8-FD95B1F95301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4B3DB-24F1-4DEE-9EB6-BB885BDCBF3F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0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05/10/2021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B80EC-42B7-4717-A25D-98B72976DD0D}" type="datetimeFigureOut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05/10/2021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005438-3D44-4C1C-AEA1-63DF5BC57F28}" type="slidenum">
              <a:rPr lang="pt-BR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 txBox="1">
            <a:spLocks/>
          </p:cNvSpPr>
          <p:nvPr/>
        </p:nvSpPr>
        <p:spPr bwMode="auto">
          <a:xfrm>
            <a:off x="694076" y="2276872"/>
            <a:ext cx="7755731" cy="10541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 Antiqu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49263" eaLnBrk="1" hangingPunct="1">
              <a:lnSpc>
                <a:spcPct val="93000"/>
              </a:lnSpc>
              <a:defRPr/>
            </a:pPr>
            <a:r>
              <a:rPr lang="en-GB" sz="4000" dirty="0" smtClean="0">
                <a:solidFill>
                  <a:srgbClr val="000099"/>
                </a:solidFill>
                <a:latin typeface="Arial"/>
                <a:cs typeface="Arial"/>
              </a:rPr>
              <a:t>ESCOLA BÍBLICA DOMINICAL</a:t>
            </a:r>
            <a:endParaRPr lang="en-GB" sz="4000" dirty="0">
              <a:solidFill>
                <a:srgbClr val="000099"/>
              </a:solidFill>
              <a:latin typeface="Arial"/>
              <a:cs typeface="Arial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78235" y="4293096"/>
            <a:ext cx="734481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4B6D2"/>
              </a:buClr>
              <a:defRPr/>
            </a:pP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4° </a:t>
            </a:r>
            <a:r>
              <a:rPr lang="pt-BR" sz="4800" b="1" dirty="0">
                <a:solidFill>
                  <a:srgbClr val="993300"/>
                </a:solidFill>
                <a:latin typeface="Book Antiqua"/>
                <a:cs typeface="Arial" charset="0"/>
              </a:rPr>
              <a:t>TRIMESTRE  DE  </a:t>
            </a:r>
            <a:r>
              <a:rPr lang="pt-BR" sz="4800" b="1" dirty="0" smtClean="0">
                <a:solidFill>
                  <a:srgbClr val="993300"/>
                </a:solidFill>
                <a:latin typeface="Book Antiqua"/>
                <a:cs typeface="Arial" charset="0"/>
              </a:rPr>
              <a:t>2021</a:t>
            </a:r>
            <a:endParaRPr lang="pt-BR" sz="4800" b="1" dirty="0">
              <a:solidFill>
                <a:srgbClr val="993300"/>
              </a:solidFill>
              <a:latin typeface="Book Antiqu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7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31236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Sl</a:t>
            </a:r>
            <a:r>
              <a:rPr lang="pt-BR" sz="36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19. 1-2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Pv</a:t>
            </a:r>
            <a:r>
              <a:rPr lang="pt-BR" sz="36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pt-BR" sz="36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19-20</a:t>
            </a: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83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pt-BR" sz="8800" b="1" dirty="0">
                <a:solidFill>
                  <a:srgbClr val="006600"/>
                </a:solidFill>
              </a:rPr>
              <a:t>I – A SINGULARIDADE, SUPREMACIA E EXCELÊNCIA DE </a:t>
            </a:r>
            <a:r>
              <a:rPr lang="pt-BR" sz="8800" b="1" dirty="0" smtClean="0">
                <a:solidFill>
                  <a:srgbClr val="006600"/>
                </a:solidFill>
              </a:rPr>
              <a:t>DEUS</a:t>
            </a:r>
            <a:endParaRPr lang="pt-BR" sz="1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9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2 - </a:t>
            </a:r>
            <a:r>
              <a:rPr lang="pt-BR" sz="9600" u="sng" dirty="0">
                <a:solidFill>
                  <a:prstClr val="black"/>
                </a:solidFill>
                <a:latin typeface="Arial" charset="0"/>
                <a:cs typeface="Arial" charset="0"/>
              </a:rPr>
              <a:t>Deus é supremo e soberano</a:t>
            </a:r>
            <a:r>
              <a:rPr lang="pt-BR" sz="9600" dirty="0">
                <a:solidFill>
                  <a:prstClr val="black"/>
                </a:solidFill>
                <a:latin typeface="Arial" charset="0"/>
                <a:cs typeface="Arial" charset="0"/>
              </a:rPr>
              <a:t>. Ao constatar, com assombro, sua pequenez diante da ordem criada, o primeiro pensamento que deveria ocorrer ao homem sensato é de que o mesmo deve ser ainda menor diante </a:t>
            </a:r>
            <a:r>
              <a:rPr lang="pt-BR" sz="9600" dirty="0" err="1">
                <a:solidFill>
                  <a:prstClr val="black"/>
                </a:solidFill>
                <a:latin typeface="Arial" charset="0"/>
                <a:cs typeface="Arial" charset="0"/>
              </a:rPr>
              <a:t>daqu’Ele</a:t>
            </a:r>
            <a:r>
              <a:rPr lang="pt-BR" sz="9600" dirty="0">
                <a:solidFill>
                  <a:prstClr val="black"/>
                </a:solidFill>
                <a:latin typeface="Arial" charset="0"/>
                <a:cs typeface="Arial" charset="0"/>
              </a:rPr>
              <a:t> que criou todo o universo – dentro do qual o homem é uma diminuta </a:t>
            </a:r>
            <a:r>
              <a:rPr lang="pt-BR" sz="9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partícula. </a:t>
            </a:r>
            <a:r>
              <a:rPr lang="pt-BR" sz="9600" dirty="0">
                <a:solidFill>
                  <a:prstClr val="black"/>
                </a:solidFill>
                <a:latin typeface="Arial" charset="0"/>
                <a:cs typeface="Arial" charset="0"/>
              </a:rPr>
              <a:t>E se este, dotado de inteligência e vontade, é capaz de dominar e dispor daquilo que ele mesmo não criou como bem lhe apraz, do mesmo modo </a:t>
            </a:r>
            <a:r>
              <a:rPr lang="pt-BR" sz="9600" dirty="0" err="1">
                <a:solidFill>
                  <a:prstClr val="black"/>
                </a:solidFill>
                <a:latin typeface="Arial" charset="0"/>
                <a:cs typeface="Arial" charset="0"/>
              </a:rPr>
              <a:t>aqu’Ele</a:t>
            </a:r>
            <a:r>
              <a:rPr lang="pt-BR" sz="9600" dirty="0">
                <a:solidFill>
                  <a:prstClr val="black"/>
                </a:solidFill>
                <a:latin typeface="Arial" charset="0"/>
                <a:cs typeface="Arial" charset="0"/>
              </a:rPr>
              <a:t> que o formou assim deve possuir as mesmas capacidades, mas a um nível absoluto – em outras palavras, a partir da criação é possível entender que Deus também domina e dispõe dos homens como bem lhe apraz. Isto deveria ser suficiente para despertar o interesse pela investigação ética, pois nela obtemos as respostas sobre como corresponder às expectativas divinas para </a:t>
            </a:r>
            <a:r>
              <a:rPr lang="pt-BR" sz="9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conosco.	</a:t>
            </a:r>
            <a:r>
              <a:rPr lang="pt-BR" sz="4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4400" dirty="0">
                <a:solidFill>
                  <a:prstClr val="black"/>
                </a:solidFill>
                <a:latin typeface="Arial" charset="0"/>
                <a:cs typeface="Arial" charset="0"/>
              </a:rPr>
              <a:t>cf. </a:t>
            </a:r>
            <a:r>
              <a:rPr lang="pt-BR" sz="4400" dirty="0" err="1">
                <a:solidFill>
                  <a:srgbClr val="0000CC"/>
                </a:solidFill>
                <a:latin typeface="Arial" charset="0"/>
                <a:cs typeface="Arial" charset="0"/>
              </a:rPr>
              <a:t>Sl</a:t>
            </a:r>
            <a:r>
              <a:rPr lang="pt-BR" sz="44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44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8.1-4; </a:t>
            </a:r>
            <a:r>
              <a:rPr lang="pt-BR" sz="44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Is</a:t>
            </a:r>
            <a:r>
              <a:rPr lang="pt-BR" sz="44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4400" dirty="0">
                <a:solidFill>
                  <a:srgbClr val="0000CC"/>
                </a:solidFill>
                <a:latin typeface="Arial" charset="0"/>
                <a:cs typeface="Arial" charset="0"/>
              </a:rPr>
              <a:t>40.12-15, 18, 21-26; </a:t>
            </a:r>
            <a:r>
              <a:rPr lang="pt-BR" sz="4400" dirty="0" err="1">
                <a:solidFill>
                  <a:srgbClr val="0000CC"/>
                </a:solidFill>
                <a:latin typeface="Arial" charset="0"/>
                <a:cs typeface="Arial" charset="0"/>
              </a:rPr>
              <a:t>Dn</a:t>
            </a:r>
            <a:r>
              <a:rPr lang="pt-BR" sz="4400" dirty="0">
                <a:solidFill>
                  <a:srgbClr val="0000CC"/>
                </a:solidFill>
                <a:latin typeface="Arial" charset="0"/>
                <a:cs typeface="Arial" charset="0"/>
              </a:rPr>
              <a:t> 4.34-35</a:t>
            </a:r>
            <a:r>
              <a:rPr lang="pt-BR" sz="4400" dirty="0">
                <a:solidFill>
                  <a:prstClr val="black"/>
                </a:solidFill>
                <a:latin typeface="Arial" charset="0"/>
                <a:cs typeface="Arial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94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4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Sl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8.  1-4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Is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40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12-15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, 18, 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21-26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Dn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4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 34-35</a:t>
            </a: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9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256584"/>
          </a:xfrm>
          <a:ln>
            <a:solidFill>
              <a:schemeClr val="tx1"/>
            </a:solidFill>
          </a:ln>
        </p:spPr>
        <p:txBody>
          <a:bodyPr>
            <a:normAutofit fontScale="40000" lnSpcReduction="20000"/>
          </a:bodyPr>
          <a:lstStyle/>
          <a:p>
            <a:pPr marL="0" lvl="0" indent="0">
              <a:buNone/>
            </a:pPr>
            <a:r>
              <a:rPr lang="pt-BR" sz="6000" b="1" dirty="0">
                <a:solidFill>
                  <a:srgbClr val="006600"/>
                </a:solidFill>
              </a:rPr>
              <a:t>I – A SINGULARIDADE, SUPREMACIA E EXCELÊNCIA DE </a:t>
            </a:r>
            <a:r>
              <a:rPr lang="pt-BR" sz="6000" b="1" dirty="0" smtClean="0">
                <a:solidFill>
                  <a:srgbClr val="006600"/>
                </a:solidFill>
              </a:rPr>
              <a:t>DEUS</a:t>
            </a:r>
            <a:endParaRPr lang="pt-BR" sz="6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6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3 - </a:t>
            </a:r>
            <a:r>
              <a:rPr lang="pt-BR" sz="6000" u="sng" dirty="0">
                <a:solidFill>
                  <a:prstClr val="black"/>
                </a:solidFill>
                <a:latin typeface="Arial" charset="0"/>
                <a:cs typeface="Arial" charset="0"/>
              </a:rPr>
              <a:t>Deus é o sumo bem</a:t>
            </a:r>
            <a:r>
              <a:rPr lang="pt-BR" sz="6000" dirty="0">
                <a:solidFill>
                  <a:prstClr val="black"/>
                </a:solidFill>
                <a:latin typeface="Arial" charset="0"/>
                <a:cs typeface="Arial" charset="0"/>
              </a:rPr>
              <a:t>. A ética dos homens fracassa em estabelecer a sua própria importância pelo simples fato de que não possui um referencial absoluto do bem. Nenhum padrão de conduta pode permanecer inquestionável ou imutável a partir de uma definição de bem que não seja absoluta, e por isso tais “éticas” inevitavelmente levam ao relativismo, pragmatismo, etc. Mas Deus é o fundamento da ética cristã, porque Ele criou todas as coisas – inclusive o Ser humano – segundo a Sua vontade e propósito. Mais uma vez, aqui entra o argumento das proporções – se o homem é capaz de investigar o que seria o mais ideal, adequado, conveniente e perfeito – enfim, o que seria esse bem o qual, atingindo-o, se sentiria plenamente aprovado por sua consciência – é porque </a:t>
            </a:r>
            <a:r>
              <a:rPr lang="pt-BR" sz="6000" dirty="0" err="1">
                <a:solidFill>
                  <a:prstClr val="black"/>
                </a:solidFill>
                <a:latin typeface="Arial" charset="0"/>
                <a:cs typeface="Arial" charset="0"/>
              </a:rPr>
              <a:t>aqu’Ele</a:t>
            </a:r>
            <a:r>
              <a:rPr lang="pt-BR" sz="6000" dirty="0">
                <a:solidFill>
                  <a:prstClr val="black"/>
                </a:solidFill>
                <a:latin typeface="Arial" charset="0"/>
                <a:cs typeface="Arial" charset="0"/>
              </a:rPr>
              <a:t> que lhe deu tal senso é o próprio e o sumo bem, realizado na Sua </a:t>
            </a:r>
            <a:r>
              <a:rPr lang="pt-BR" sz="6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plenitude</a:t>
            </a:r>
            <a:r>
              <a:rPr lang="pt-BR" sz="51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  <a:r>
              <a:rPr lang="pt-BR" sz="4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(</a:t>
            </a:r>
            <a:r>
              <a:rPr lang="pt-BR" sz="2800" dirty="0">
                <a:solidFill>
                  <a:prstClr val="black"/>
                </a:solidFill>
                <a:latin typeface="Arial" charset="0"/>
                <a:cs typeface="Arial" charset="0"/>
              </a:rPr>
              <a:t>cf. </a:t>
            </a:r>
            <a:r>
              <a:rPr lang="pt-BR" sz="2800" dirty="0" err="1">
                <a:solidFill>
                  <a:srgbClr val="0000CC"/>
                </a:solidFill>
                <a:latin typeface="Arial" charset="0"/>
                <a:cs typeface="Arial" charset="0"/>
              </a:rPr>
              <a:t>Lc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 18.19; </a:t>
            </a:r>
            <a:r>
              <a:rPr lang="pt-BR" sz="2800" dirty="0" err="1">
                <a:solidFill>
                  <a:srgbClr val="0000CC"/>
                </a:solidFill>
                <a:latin typeface="Arial" charset="0"/>
                <a:cs typeface="Arial" charset="0"/>
              </a:rPr>
              <a:t>Sl</a:t>
            </a:r>
            <a:r>
              <a:rPr lang="pt-BR" sz="2800" dirty="0">
                <a:solidFill>
                  <a:srgbClr val="0000CC"/>
                </a:solidFill>
                <a:latin typeface="Arial" charset="0"/>
                <a:cs typeface="Arial" charset="0"/>
              </a:rPr>
              <a:t> 103.1-6</a:t>
            </a:r>
            <a:r>
              <a:rPr lang="pt-BR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)</a:t>
            </a:r>
            <a:endParaRPr lang="pt-BR" sz="2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2664296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charset="0"/>
                <a:cs typeface="Arial" charset="0"/>
              </a:rPr>
              <a:t>Lc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18. 19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charset="0"/>
                <a:cs typeface="Arial" charset="0"/>
              </a:rPr>
              <a:t>Sl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charset="0"/>
                <a:cs typeface="Arial" charset="0"/>
              </a:rPr>
              <a:t>103</a:t>
            </a:r>
            <a:r>
              <a:rPr lang="pt-BR" sz="3600" dirty="0" smtClean="0">
                <a:solidFill>
                  <a:srgbClr val="0000CC"/>
                </a:solidFill>
                <a:latin typeface="Arial" charset="0"/>
                <a:cs typeface="Arial" charset="0"/>
              </a:rPr>
              <a:t>. 1-6</a:t>
            </a:r>
            <a:endParaRPr lang="pt-BR" sz="14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/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SINGULARIDADE, SUPREMACIA E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EXCELÊNCIA </a:t>
            </a:r>
            <a:r>
              <a:rPr lang="pt-BR" sz="3000" b="1" dirty="0">
                <a:solidFill>
                  <a:srgbClr val="006600"/>
                </a:solidFill>
              </a:rPr>
              <a:t>DE </a:t>
            </a:r>
            <a:r>
              <a:rPr lang="pt-BR" sz="3000" b="1" dirty="0" smtClean="0">
                <a:solidFill>
                  <a:srgbClr val="006600"/>
                </a:solidFill>
              </a:rPr>
              <a:t>DEUS</a:t>
            </a:r>
          </a:p>
          <a:p>
            <a:pPr marL="0" indent="0">
              <a:buNone/>
            </a:pPr>
            <a:r>
              <a:rPr lang="pt-BR" sz="1000" b="1" dirty="0" smtClean="0">
                <a:solidFill>
                  <a:srgbClr val="006600"/>
                </a:solidFill>
              </a:rPr>
              <a:t>		</a:t>
            </a:r>
            <a:endParaRPr lang="pt-BR" sz="1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O DEVER DO HOMEM PARA COM DEUS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800" b="1" dirty="0" smtClean="0">
                <a:solidFill>
                  <a:srgbClr val="006600"/>
                </a:solidFill>
              </a:rPr>
              <a:t>	</a:t>
            </a:r>
            <a:endParaRPr lang="pt-BR" sz="18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EXCLUSIVIDADE DE DEUS </a:t>
            </a:r>
            <a:r>
              <a:rPr lang="pt-BR" sz="1500" b="1" dirty="0" smtClean="0">
                <a:solidFill>
                  <a:srgbClr val="006600"/>
                </a:solidFill>
              </a:rPr>
              <a:t>	</a:t>
            </a:r>
          </a:p>
          <a:p>
            <a:pPr marL="0" indent="0">
              <a:buNone/>
            </a:pPr>
            <a:r>
              <a:rPr lang="pt-BR" sz="1500" b="1" dirty="0" smtClean="0">
                <a:solidFill>
                  <a:srgbClr val="006600"/>
                </a:solidFill>
              </a:rPr>
              <a:t>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4517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  <a:ln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600" b="1" dirty="0">
                <a:solidFill>
                  <a:srgbClr val="006600"/>
                </a:solidFill>
              </a:rPr>
              <a:t>II – O DEVER DO HOMEM PARA COM </a:t>
            </a:r>
            <a:r>
              <a:rPr lang="pt-BR" sz="4600" b="1" dirty="0" smtClean="0">
                <a:solidFill>
                  <a:srgbClr val="006600"/>
                </a:solidFill>
              </a:rPr>
              <a:t>DEUS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pt-BR" sz="4600" u="sng" dirty="0">
                <a:latin typeface="Arial" pitchFamily="34" charset="0"/>
                <a:cs typeface="Arial" pitchFamily="34" charset="0"/>
              </a:rPr>
              <a:t>Deus criou o homem para que este O buscasse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. Criado não por necessidade, mas como expressão da vontade livre e soberana do Todo-poderoso, o homem não encontra razão de ser e viver exceto no próprio Deus, que lhe dá tanto a existência como a subsistência, fazendo-o com muita generosidade; mas, quando quer, Ele pede para si de volta o que nos deu, e ninguém pode </a:t>
            </a:r>
            <a:r>
              <a:rPr lang="pt-BR" sz="4600" dirty="0" err="1">
                <a:latin typeface="Arial" pitchFamily="34" charset="0"/>
                <a:cs typeface="Arial" pitchFamily="34" charset="0"/>
              </a:rPr>
              <a:t>contestá-l’O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. A primeira lição sobre o nosso dever para com Deus, portanto, é de que nós precisamos e dependemos d’Ele, e não Ele de nós. Segundo, que Ele se interessa pelo nosso bem, do que dá testemunho as benesses pelas quais enche de alegria o coração dos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homens.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Ao mesmo tempo, quando somos atingidos pela adversidade, Deus não nos abandona, mas antes permite que sejamos feridos de tal forma que possamos perceber nossa fragilidade e lançar sobre Ele nossos cuidados, assim expressando nossa dependência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d’Ele.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Logo, é voltando-se para o Criador, fazendo de Deus a busca suprema e prioritária de sua vida, que o homem alcançará o senso de realização do seu dever ético</a:t>
            </a:r>
            <a:r>
              <a:rPr lang="pt-BR" sz="29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(cf. 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17.24-29; 14.15-17;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104.27-30;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107.23-30;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Rm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8.28; </a:t>
            </a:r>
            <a:r>
              <a:rPr lang="pt-BR" sz="1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t-BR" sz="1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26.16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104456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600" dirty="0" smtClean="0">
              <a:solidFill>
                <a:srgbClr val="0000CC"/>
              </a:solidFill>
              <a:latin typeface="Arial" charset="0"/>
              <a:cs typeface="Arial" charset="0"/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17.24-29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15-17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104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27-30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107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23-30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Rm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28</a:t>
            </a: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26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16</a:t>
            </a: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5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  <a:ln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400" b="1" dirty="0">
                <a:solidFill>
                  <a:srgbClr val="006600"/>
                </a:solidFill>
              </a:rPr>
              <a:t>II – O DEVER DO HOMEM PARA COM </a:t>
            </a:r>
            <a:r>
              <a:rPr lang="pt-BR" sz="4400" b="1" dirty="0" smtClean="0">
                <a:solidFill>
                  <a:srgbClr val="006600"/>
                </a:solidFill>
              </a:rPr>
              <a:t>DEUS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2 - Deus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criou o homem, logo é o único Senhor de sua vida. A implicação óbvia do que foi dito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acima é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que o homem deve buscar a Deus não apenas por crer na Sua existência, mas por saber que Ele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possui plenos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direitos sobre a sua vida – portanto, Ele é o Senhor exclusivo de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todos.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A fim de evidenciar esse importante aspecto do nosso dever para com Ele, o Senhor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tem manifestado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de diferentes formas o Seu poder </a:t>
            </a:r>
            <a:r>
              <a:rPr lang="pt-BR" sz="4600" dirty="0" err="1">
                <a:latin typeface="Arial" pitchFamily="34" charset="0"/>
                <a:cs typeface="Arial" pitchFamily="34" charset="0"/>
              </a:rPr>
              <a:t>salvífico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 e redentor, pelo qual tem quebrado os laços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que de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alguma forma nos mantinham subjugados ao controle de falsos senhores, e de modo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patente reafirmado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Seu direito sobre nós. Como único e legítimo Senhor, devemos a Deus completa atenção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e dedicação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, tanto nutrindo afeição e desejo por conhecer a Sua vontade, como também nos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esforçando por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obedecê-la de coração, abrindo mão de tudo o que possa representar uma barreira para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nossa obediência </a:t>
            </a:r>
            <a:r>
              <a:rPr lang="pt-BR" sz="4600" dirty="0">
                <a:latin typeface="Arial" pitchFamily="34" charset="0"/>
                <a:cs typeface="Arial" pitchFamily="34" charset="0"/>
              </a:rPr>
              <a:t>total e </a:t>
            </a:r>
            <a:r>
              <a:rPr lang="pt-BR" sz="4600" dirty="0" smtClean="0">
                <a:latin typeface="Arial" pitchFamily="34" charset="0"/>
                <a:cs typeface="Arial" pitchFamily="34" charset="0"/>
              </a:rPr>
              <a:t>sincera.</a:t>
            </a:r>
            <a:r>
              <a:rPr lang="pt-BR" sz="3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23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2300" dirty="0">
                <a:latin typeface="Arial" pitchFamily="34" charset="0"/>
                <a:cs typeface="Arial" pitchFamily="34" charset="0"/>
              </a:rPr>
              <a:t>cf. </a:t>
            </a:r>
            <a:r>
              <a:rPr lang="pt-BR" sz="2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Ex</a:t>
            </a: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20.2; </a:t>
            </a:r>
            <a:r>
              <a:rPr lang="pt-BR" sz="2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Dt</a:t>
            </a: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6.4-6; 1 </a:t>
            </a:r>
            <a:r>
              <a:rPr lang="pt-BR" sz="2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3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6.19-20; </a:t>
            </a:r>
            <a:r>
              <a:rPr lang="pt-BR" sz="23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</a:t>
            </a:r>
            <a:r>
              <a:rPr lang="pt-BR" sz="23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4.11; </a:t>
            </a:r>
            <a:r>
              <a:rPr lang="pt-BR" sz="2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Rm</a:t>
            </a: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14.7-9; 2 </a:t>
            </a:r>
            <a:r>
              <a:rPr lang="pt-BR" sz="23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23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5.14-15</a:t>
            </a:r>
            <a:r>
              <a:rPr lang="pt-BR" sz="2300" dirty="0">
                <a:latin typeface="Arial" pitchFamily="34" charset="0"/>
                <a:cs typeface="Arial" pitchFamily="34" charset="0"/>
              </a:rPr>
              <a:t>).</a:t>
            </a:r>
            <a:endParaRPr lang="pt-BR" sz="2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628800"/>
            <a:ext cx="7848872" cy="4248472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11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Ex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20.2</a:t>
            </a: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Dt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6.4-6</a:t>
            </a: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6.19-20</a:t>
            </a: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4.11</a:t>
            </a: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Rm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14.7-9</a:t>
            </a:r>
          </a:p>
          <a:p>
            <a:pPr marL="0" indent="0" algn="ctr">
              <a:buNone/>
            </a:pP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5.14-15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6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3240360" cy="180020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40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 B 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endParaRPr lang="pt-BR" sz="1800" b="1" i="1" dirty="0" smtClean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4º TRIM. 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5292080" y="476672"/>
            <a:ext cx="3419873" cy="175432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5400" b="1" cap="small" dirty="0" smtClean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Ética </a:t>
            </a:r>
          </a:p>
          <a:p>
            <a:pPr algn="ctr"/>
            <a:r>
              <a:rPr lang="pt-BR" sz="5400" b="1" cap="small" dirty="0" smtClean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Cristã</a:t>
            </a:r>
            <a:endParaRPr lang="pt-BR" sz="5400" dirty="0">
              <a:solidFill>
                <a:srgbClr val="0000CC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00"/>
            <a:ext cx="5151380" cy="346470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050" y="3793492"/>
            <a:ext cx="4928949" cy="314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 – O DEVER DO HOMEM PARA COM </a:t>
            </a:r>
            <a:r>
              <a:rPr lang="pt-BR" sz="2800" b="1" dirty="0" smtClean="0">
                <a:solidFill>
                  <a:srgbClr val="006600"/>
                </a:solidFill>
              </a:rPr>
              <a:t>DEUS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0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Deus criou o homem, que lhe deve honra e reverência. Simplesmente por nos devotarmos a Ele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, nos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submetermos ao Seu senhorio, Deus já é honrado em nossas vidas. Mas Ele nos proveu de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outros meios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de expressar a Sua grandeza em nossas vidas, assim como se vê nos seres celestiais que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O reverenciam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incessantemente no seu viver. À semelhança de nossos </a:t>
            </a:r>
            <a:r>
              <a:rPr lang="pt-BR" sz="3100" dirty="0" err="1">
                <a:latin typeface="Arial" pitchFamily="34" charset="0"/>
                <a:cs typeface="Arial" pitchFamily="34" charset="0"/>
              </a:rPr>
              <a:t>conservos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 celestiais, devemos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ter Deus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como </a:t>
            </a:r>
            <a:r>
              <a:rPr lang="pt-BR" sz="3100" dirty="0" err="1">
                <a:latin typeface="Arial" pitchFamily="34" charset="0"/>
                <a:cs typeface="Arial" pitchFamily="34" charset="0"/>
              </a:rPr>
              <a:t>aqu’Ele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 que nutre nossas afeições, nossos pensamentos, nossas expressões,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tanto espontâneas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como refletidas, em todas as circunstâncias de nossas vidas. Reconhecer quem Ele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é proclamar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as Suas obras – ou seja, </a:t>
            </a:r>
            <a:r>
              <a:rPr lang="pt-BR" sz="3100" dirty="0" err="1">
                <a:latin typeface="Arial" pitchFamily="34" charset="0"/>
                <a:cs typeface="Arial" pitchFamily="34" charset="0"/>
              </a:rPr>
              <a:t>adorá-l’O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 – constitui o dever de todo homem tanto quanto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obedecer aos </a:t>
            </a:r>
            <a:r>
              <a:rPr lang="pt-BR" sz="3100" dirty="0">
                <a:latin typeface="Arial" pitchFamily="34" charset="0"/>
                <a:cs typeface="Arial" pitchFamily="34" charset="0"/>
              </a:rPr>
              <a:t>Seus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mandamentos.	</a:t>
            </a:r>
            <a:r>
              <a:rPr lang="pt-BR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cf. </a:t>
            </a:r>
            <a:r>
              <a:rPr lang="pt-BR" sz="1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pt-BR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148.1-5; </a:t>
            </a:r>
            <a:r>
              <a:rPr lang="pt-BR" sz="1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</a:t>
            </a:r>
            <a:r>
              <a:rPr lang="pt-BR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5.11-14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251206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9" y="2348880"/>
            <a:ext cx="7848872" cy="2736304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4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pt-BR" sz="36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Sl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148. 1-5</a:t>
            </a:r>
          </a:p>
          <a:p>
            <a:pPr marL="0" indent="0" algn="ctr">
              <a:buNone/>
            </a:pPr>
            <a:endParaRPr lang="pt-BR" sz="36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pt-BR" sz="36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pt-BR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11-14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9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/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SINGULARIDADE, SUPREMACIA E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EXCELÊNCIA </a:t>
            </a:r>
            <a:r>
              <a:rPr lang="pt-BR" sz="3000" b="1" dirty="0">
                <a:solidFill>
                  <a:srgbClr val="006600"/>
                </a:solidFill>
              </a:rPr>
              <a:t>DE </a:t>
            </a:r>
            <a:r>
              <a:rPr lang="pt-BR" sz="3000" b="1" dirty="0" smtClean="0">
                <a:solidFill>
                  <a:srgbClr val="006600"/>
                </a:solidFill>
              </a:rPr>
              <a:t>DEUS</a:t>
            </a:r>
          </a:p>
          <a:p>
            <a:pPr marL="0" indent="0">
              <a:buNone/>
            </a:pPr>
            <a:r>
              <a:rPr lang="pt-BR" sz="1000" b="1" dirty="0" smtClean="0">
                <a:solidFill>
                  <a:srgbClr val="006600"/>
                </a:solidFill>
              </a:rPr>
              <a:t>		</a:t>
            </a:r>
            <a:endParaRPr lang="pt-BR" sz="1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 DEVER DO HOMEM PARA COM DEUS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800" b="1" dirty="0" smtClean="0">
                <a:solidFill>
                  <a:srgbClr val="006600"/>
                </a:solidFill>
              </a:rPr>
              <a:t>	</a:t>
            </a:r>
            <a:endParaRPr lang="pt-BR" sz="18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III – A EXCLUSIVIDADE DE DEUS </a:t>
            </a:r>
            <a:r>
              <a:rPr lang="pt-BR" sz="1500" b="1" dirty="0" smtClean="0">
                <a:solidFill>
                  <a:srgbClr val="006600"/>
                </a:solidFill>
              </a:rPr>
              <a:t>	</a:t>
            </a:r>
          </a:p>
          <a:p>
            <a:pPr marL="0" indent="0">
              <a:buNone/>
            </a:pPr>
            <a:r>
              <a:rPr lang="pt-BR" sz="1500" b="1" dirty="0" smtClean="0">
                <a:solidFill>
                  <a:srgbClr val="006600"/>
                </a:solidFill>
              </a:rPr>
              <a:t>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1286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III – A EXCLUSIVIDADE DE DEUS </a:t>
            </a:r>
            <a:endParaRPr lang="pt-BR" sz="12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	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1 - </a:t>
            </a:r>
            <a:r>
              <a:rPr lang="pt-BR" sz="2600" u="sng" dirty="0">
                <a:latin typeface="Arial" pitchFamily="34" charset="0"/>
                <a:cs typeface="Arial" pitchFamily="34" charset="0"/>
              </a:rPr>
              <a:t>Dar a Deus o que é de Deus e aos homens o que é dos homens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. O senhorio exclusivo de Deus sobre nossas vidas é claramente definido nas Escrituras, em todos os aspectos pertinentes ao direito divino. Há, contudo, aspectos em que podemos não encontrar uma definição bíblica clara, seja por tratar-se de área indiferente ou que o próprio Deus, em razão da presente ordem de coisas, afetada pelo pecado e pela corrupção, deixou que os homens tomassem suas próprias decisões. E há também campos da ética cristã onde é possível encontrarmos exortações no sentido de nos sujeitarmos à ordenação humana. Não há, porém, como se equivocar aqui. Os direitos de Deus são inquestionáveis e inalienáveis, e ninguém pode requerê-los de nós. Seja a indivíduos cegados pelas suas próprias paixões, seja a instituições corrompidas pelo espírito deste mundo contrário a Deus, devemos estar prontos a preservar, a todo custo, nossa fidelidade exclusiva ao único Senhor 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verdadeiro.	</a:t>
            </a:r>
            <a:r>
              <a:rPr lang="pt-BR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cf. </a:t>
            </a:r>
            <a:r>
              <a:rPr lang="pt-BR" sz="1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</a:t>
            </a:r>
            <a:r>
              <a:rPr lang="pt-BR" sz="14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22.17-21; 6.33; At 4.19; 5.29</a:t>
            </a:r>
            <a:r>
              <a:rPr lang="pt-BR" sz="1400" dirty="0" smtClean="0">
                <a:latin typeface="Arial" pitchFamily="34" charset="0"/>
                <a:cs typeface="Arial" pitchFamily="34" charset="0"/>
              </a:rPr>
              <a:t>)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2939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268760"/>
            <a:ext cx="7848872" cy="4752528"/>
          </a:xfrm>
          <a:ln>
            <a:solidFill>
              <a:srgbClr val="0066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endParaRPr lang="pt-BR" sz="2800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da-DK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 </a:t>
            </a: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22. 17-21</a:t>
            </a:r>
          </a:p>
          <a:p>
            <a:pPr marL="0" indent="0" algn="ctr">
              <a:buNone/>
            </a:pPr>
            <a:endParaRPr lang="da-DK" sz="20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 </a:t>
            </a:r>
            <a:r>
              <a:rPr lang="da-DK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33</a:t>
            </a:r>
          </a:p>
          <a:p>
            <a:pPr marL="0" indent="0" algn="ctr">
              <a:buNone/>
            </a:pPr>
            <a:endParaRPr lang="da-DK" sz="20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da-DK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19</a:t>
            </a:r>
          </a:p>
          <a:p>
            <a:pPr marL="0" indent="0" algn="ctr">
              <a:buNone/>
            </a:pPr>
            <a:endParaRPr lang="da-DK" sz="20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da-DK" sz="36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da-DK" sz="36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29</a:t>
            </a:r>
            <a:endParaRPr lang="pt-BR" sz="12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65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/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SINGULARIDADE, SUPREMACIA E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EXCELÊNCIA </a:t>
            </a:r>
            <a:r>
              <a:rPr lang="pt-BR" sz="3000" b="1" dirty="0">
                <a:solidFill>
                  <a:srgbClr val="006600"/>
                </a:solidFill>
              </a:rPr>
              <a:t>DE </a:t>
            </a:r>
            <a:r>
              <a:rPr lang="pt-BR" sz="3000" b="1" dirty="0" smtClean="0">
                <a:solidFill>
                  <a:srgbClr val="006600"/>
                </a:solidFill>
              </a:rPr>
              <a:t>DEUS</a:t>
            </a:r>
          </a:p>
          <a:p>
            <a:pPr marL="0" indent="0">
              <a:buNone/>
            </a:pPr>
            <a:r>
              <a:rPr lang="pt-BR" sz="1000" b="1" dirty="0" smtClean="0">
                <a:solidFill>
                  <a:srgbClr val="006600"/>
                </a:solidFill>
              </a:rPr>
              <a:t>		</a:t>
            </a:r>
            <a:endParaRPr lang="pt-BR" sz="1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 DEVER DO HOMEM PARA COM DEUS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800" b="1" dirty="0" smtClean="0">
                <a:solidFill>
                  <a:srgbClr val="006600"/>
                </a:solidFill>
              </a:rPr>
              <a:t>	</a:t>
            </a:r>
            <a:endParaRPr lang="pt-BR" sz="18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EXCLUSIVIDADE DE DEUS </a:t>
            </a:r>
            <a:r>
              <a:rPr lang="pt-BR" sz="1500" b="1" dirty="0" smtClean="0">
                <a:solidFill>
                  <a:srgbClr val="006600"/>
                </a:solidFill>
              </a:rPr>
              <a:t>	</a:t>
            </a:r>
          </a:p>
          <a:p>
            <a:pPr marL="0" indent="0">
              <a:buNone/>
            </a:pPr>
            <a:r>
              <a:rPr lang="pt-BR" sz="1500" b="1" dirty="0" smtClean="0">
                <a:solidFill>
                  <a:srgbClr val="006600"/>
                </a:solidFill>
              </a:rPr>
              <a:t>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</a:t>
            </a:r>
            <a:r>
              <a:rPr lang="pt-BR" sz="44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6328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32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sz="33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>
              <a:buNone/>
            </a:pPr>
            <a:endParaRPr lang="pt-BR" sz="10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400" dirty="0">
                <a:latin typeface="Arial" pitchFamily="34" charset="0"/>
                <a:cs typeface="Arial" pitchFamily="34" charset="0"/>
              </a:rPr>
              <a:t>Deus deve estar no coração de qualquer investigação ética, se desejamos encontrar respostas satisfatórias para as demandas de nossa consciência. Ele é o bem supremo e, portanto, o fim último a que a ética se propõe; e, enquanto Ele for o único e exclusivo Senhor de nossas vidas, certamente não erraremos o caminho, mas todos os nossos passos nos levarão para mais perto do propósito ideal e perfeito para o qual Ele nos criou.</a:t>
            </a:r>
            <a:endParaRPr lang="pt-BR" sz="3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/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SINGULARIDADE, SUPREMACIA E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EXCELÊNCIA </a:t>
            </a:r>
            <a:r>
              <a:rPr lang="pt-BR" sz="3000" b="1" dirty="0">
                <a:solidFill>
                  <a:srgbClr val="006600"/>
                </a:solidFill>
              </a:rPr>
              <a:t>DE </a:t>
            </a:r>
            <a:r>
              <a:rPr lang="pt-BR" sz="3000" b="1" dirty="0" smtClean="0">
                <a:solidFill>
                  <a:srgbClr val="006600"/>
                </a:solidFill>
              </a:rPr>
              <a:t>DEUS</a:t>
            </a:r>
          </a:p>
          <a:p>
            <a:pPr marL="0" indent="0">
              <a:buNone/>
            </a:pPr>
            <a:r>
              <a:rPr lang="pt-BR" sz="1000" b="1" dirty="0" smtClean="0">
                <a:solidFill>
                  <a:srgbClr val="006600"/>
                </a:solidFill>
              </a:rPr>
              <a:t>		</a:t>
            </a:r>
            <a:endParaRPr lang="pt-BR" sz="1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 DEVER DO HOMEM PARA COM DEUS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800" b="1" dirty="0" smtClean="0">
                <a:solidFill>
                  <a:srgbClr val="006600"/>
                </a:solidFill>
              </a:rPr>
              <a:t>	</a:t>
            </a:r>
            <a:endParaRPr lang="pt-BR" sz="18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EXCLUSIVIDADE DE DEUS </a:t>
            </a:r>
            <a:r>
              <a:rPr lang="pt-BR" sz="1500" b="1" dirty="0" smtClean="0">
                <a:solidFill>
                  <a:srgbClr val="006600"/>
                </a:solidFill>
              </a:rPr>
              <a:t>	</a:t>
            </a:r>
          </a:p>
          <a:p>
            <a:pPr marL="0" indent="0">
              <a:buNone/>
            </a:pPr>
            <a:r>
              <a:rPr lang="pt-BR" sz="1500" b="1" dirty="0" smtClean="0">
                <a:solidFill>
                  <a:srgbClr val="006600"/>
                </a:solidFill>
              </a:rPr>
              <a:t>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6983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SUPREMO</a:t>
            </a:r>
            <a:endParaRPr lang="pt-BR" sz="29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916832"/>
            <a:ext cx="7632848" cy="4209337"/>
          </a:xfrm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Amarás o Senhor, teu Deus, de todo o teu coração, e de toda a tua alma, e de todo o teu pensamento. Este é o primeiro e grande </a:t>
            </a:r>
            <a:r>
              <a:rPr lang="pt-BR" sz="35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mandamento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Mt</a:t>
            </a:r>
            <a:r>
              <a:rPr lang="pt-BR" sz="4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22.37-38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552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3240360" cy="180020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endParaRPr lang="pt-BR" sz="1800" b="1" i="1" dirty="0" smtClean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9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4º TRIM. 2021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5364088" y="692696"/>
            <a:ext cx="3419873" cy="1754326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5400" b="1" cap="small" dirty="0" smtClean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Ética </a:t>
            </a:r>
            <a:r>
              <a:rPr lang="pt-BR" sz="5400" b="1" cap="small" dirty="0">
                <a:solidFill>
                  <a:srgbClr val="0000CC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Cristã</a:t>
            </a:r>
            <a:endParaRPr lang="pt-BR" sz="5400" dirty="0">
              <a:solidFill>
                <a:srgbClr val="0000CC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00"/>
            <a:ext cx="5151380" cy="346470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050" y="3793492"/>
            <a:ext cx="4928949" cy="314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654" y="2348880"/>
            <a:ext cx="8208912" cy="129614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endParaRPr lang="pt-BR" sz="3600" b="1" i="1" dirty="0" smtClean="0">
              <a:solidFill>
                <a:srgbClr val="00B050"/>
              </a:solidFill>
              <a:cs typeface="Arial" charset="0"/>
            </a:endParaRP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b="1" i="1" dirty="0" smtClean="0">
                <a:solidFill>
                  <a:srgbClr val="00B050"/>
                </a:solidFill>
                <a:cs typeface="Arial" charset="0"/>
              </a:rPr>
              <a:t>02</a:t>
            </a:r>
            <a:r>
              <a:rPr lang="pt-BR" b="1" i="1" dirty="0">
                <a:solidFill>
                  <a:srgbClr val="00B050"/>
                </a:solidFill>
                <a:cs typeface="Arial" charset="0"/>
              </a:rPr>
              <a:t>:  DEUS, O BEM SUPREMO</a:t>
            </a:r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531346" y="108222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 smtClean="0">
                <a:solidFill>
                  <a:srgbClr val="7030A0"/>
                </a:solidFill>
                <a:latin typeface="Arial Black" pitchFamily="34" charset="0"/>
              </a:rPr>
              <a:t>ÉTICA </a:t>
            </a:r>
            <a:r>
              <a:rPr lang="pt-BR" sz="4000" dirty="0">
                <a:solidFill>
                  <a:srgbClr val="7030A0"/>
                </a:solidFill>
                <a:latin typeface="Arial Black" pitchFamily="34" charset="0"/>
              </a:rPr>
              <a:t>CRISTÃ</a:t>
            </a:r>
            <a:endParaRPr lang="pt-BR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3568" y="4941168"/>
            <a:ext cx="7752379" cy="77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B6D2"/>
              </a:buClr>
            </a:pPr>
            <a:r>
              <a:rPr lang="pt-BR" sz="3600" b="1" dirty="0" smtClean="0">
                <a:solidFill>
                  <a:srgbClr val="000000"/>
                </a:solidFill>
                <a:latin typeface="Book Antiqua" pitchFamily="18" charset="0"/>
              </a:rPr>
              <a:t>Classes de Jovens e Adultos da EBD</a:t>
            </a:r>
          </a:p>
        </p:txBody>
      </p:sp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8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</a:t>
            </a:r>
            <a:r>
              <a:rPr lang="pt-BR" sz="3200" dirty="0" smtClean="0">
                <a:solidFill>
                  <a:srgbClr val="7030A0"/>
                </a:solidFill>
                <a:latin typeface="Arial Black" pitchFamily="34" charset="0"/>
              </a:rPr>
              <a:t>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br>
              <a:rPr lang="pt-BR" sz="3100" b="1" i="1" dirty="0">
                <a:solidFill>
                  <a:srgbClr val="00B050"/>
                </a:solidFill>
                <a:cs typeface="Arial" charset="0"/>
              </a:rPr>
            </a:br>
            <a:endParaRPr lang="pt-BR" sz="31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92288"/>
          </a:xfrm>
          <a:ln>
            <a:solidFill>
              <a:srgbClr val="00B050"/>
            </a:solidFill>
          </a:ln>
        </p:spPr>
        <p:txBody>
          <a:bodyPr/>
          <a:lstStyle/>
          <a:p>
            <a:endParaRPr lang="pt-BR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</a:t>
            </a: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Bíblica em 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Classe</a:t>
            </a:r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4800" dirty="0">
                <a:solidFill>
                  <a:srgbClr val="0000CC"/>
                </a:solidFill>
              </a:rPr>
              <a:t> ÊXODO 20.1-7</a:t>
            </a:r>
            <a:endParaRPr lang="pt-BR" sz="4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SUPREMO</a:t>
            </a:r>
            <a:endParaRPr lang="pt-BR" sz="29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916832"/>
            <a:ext cx="7632848" cy="4209337"/>
          </a:xfrm>
          <a:ln>
            <a:solidFill>
              <a:srgbClr val="00B05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Amarás o Senhor, teu Deus, de todo o teu coração, e de toda a tua alma, e de todo o teu pensamento. Este é o primeiro e grande </a:t>
            </a:r>
            <a:r>
              <a:rPr lang="pt-BR" sz="35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mandamento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Times New Roman"/>
                <a:ea typeface="Calibri"/>
                <a:cs typeface="Arial" pitchFamily="34" charset="0"/>
              </a:rPr>
              <a:t>”</a:t>
            </a:r>
            <a:endParaRPr lang="pt-BR" sz="3600" dirty="0">
              <a:solidFill>
                <a:srgbClr val="00000A"/>
              </a:solidFill>
              <a:ea typeface="Calibri"/>
              <a:cs typeface="Calibri"/>
            </a:endParaRPr>
          </a:p>
          <a:p>
            <a:pPr marL="114300" lvl="0" indent="0" algn="just" fontAlgn="base">
              <a:spcBef>
                <a:spcPct val="0"/>
              </a:spcBef>
              <a:spcAft>
                <a:spcPct val="0"/>
              </a:spcAft>
              <a:buClr>
                <a:srgbClr val="DBD7CB"/>
              </a:buClr>
              <a:buNone/>
              <a:defRPr/>
            </a:pP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4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Mt</a:t>
            </a:r>
            <a:r>
              <a:rPr lang="pt-BR" sz="4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22.37-38</a:t>
            </a:r>
            <a:r>
              <a:rPr lang="pt-BR" sz="4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/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A SINGULARIDADE, SUPREMACIA E </a:t>
            </a:r>
            <a:endParaRPr lang="pt-BR" sz="3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EXCELÊNCIA </a:t>
            </a:r>
            <a:r>
              <a:rPr lang="pt-BR" sz="3000" b="1" dirty="0">
                <a:solidFill>
                  <a:srgbClr val="006600"/>
                </a:solidFill>
              </a:rPr>
              <a:t>DE </a:t>
            </a:r>
            <a:r>
              <a:rPr lang="pt-BR" sz="3000" b="1" dirty="0" smtClean="0">
                <a:solidFill>
                  <a:srgbClr val="006600"/>
                </a:solidFill>
              </a:rPr>
              <a:t>DEUS</a:t>
            </a:r>
          </a:p>
          <a:p>
            <a:pPr marL="0" indent="0">
              <a:buNone/>
            </a:pPr>
            <a:r>
              <a:rPr lang="pt-BR" sz="1000" b="1" dirty="0" smtClean="0">
                <a:solidFill>
                  <a:srgbClr val="006600"/>
                </a:solidFill>
              </a:rPr>
              <a:t>		</a:t>
            </a:r>
            <a:endParaRPr lang="pt-BR" sz="1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 DEVER DO HOMEM PARA COM DEUS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800" b="1" dirty="0" smtClean="0">
                <a:solidFill>
                  <a:srgbClr val="006600"/>
                </a:solidFill>
              </a:rPr>
              <a:t>	</a:t>
            </a:r>
            <a:endParaRPr lang="pt-BR" sz="18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EXCLUSIVIDADE DE DEUS </a:t>
            </a:r>
            <a:r>
              <a:rPr lang="pt-BR" sz="1500" b="1" dirty="0" smtClean="0">
                <a:solidFill>
                  <a:srgbClr val="006600"/>
                </a:solidFill>
              </a:rPr>
              <a:t>	</a:t>
            </a:r>
          </a:p>
          <a:p>
            <a:pPr marL="0" indent="0">
              <a:buNone/>
            </a:pPr>
            <a:r>
              <a:rPr lang="pt-BR" sz="1500" b="1" dirty="0" smtClean="0">
                <a:solidFill>
                  <a:srgbClr val="006600"/>
                </a:solidFill>
              </a:rPr>
              <a:t>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29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200" b="1" dirty="0">
              <a:ln w="12700" cmpd="sng">
                <a:solidFill>
                  <a:schemeClr val="tx1"/>
                </a:solidFill>
              </a:ln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100" dirty="0">
                <a:solidFill>
                  <a:prstClr val="black"/>
                </a:solidFill>
                <a:latin typeface="Arial" charset="0"/>
                <a:cs typeface="Arial" charset="0"/>
              </a:rPr>
              <a:t>É impossível conceber qualquer princípio sólido para orientar nosso comportamento sem primeiramente compreender que Deus está no centro de toda ética. Somente a partir da certeza de que Deus existe e do conhecimento acerca de quem é Ele, é que podemos afirmar a importância da ética, que, conforme já estudamos, é a busca por um padrão de comportamento bom e correto. Assim, vamos estudar nesta lição a necessidade ética mais elementar do ser humano – um compromisso sincero e inegociável com o Deus vivo, o verdadeiro e supremo bem, pelo qual o homem esteja voluntária e absolutamente disposto a amar as coisas que Ele ama e a detestar as que Ele detesta.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/>
            </a:r>
            <a:br>
              <a:rPr lang="pt-BR" sz="31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ESBOÇO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132856"/>
            <a:ext cx="8064896" cy="4237936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sz="1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A SINGULARIDADE, SUPREMACIA E </a:t>
            </a:r>
            <a:endParaRPr lang="pt-BR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	</a:t>
            </a:r>
            <a:r>
              <a:rPr lang="pt-BR" sz="3000" b="1" dirty="0" smtClean="0">
                <a:solidFill>
                  <a:srgbClr val="FF0000"/>
                </a:solidFill>
              </a:rPr>
              <a:t>EXCELÊNCIA </a:t>
            </a:r>
            <a:r>
              <a:rPr lang="pt-BR" sz="3000" b="1" dirty="0">
                <a:solidFill>
                  <a:srgbClr val="FF0000"/>
                </a:solidFill>
              </a:rPr>
              <a:t>DE </a:t>
            </a:r>
            <a:r>
              <a:rPr lang="pt-BR" sz="3000" b="1" dirty="0" smtClean="0">
                <a:solidFill>
                  <a:srgbClr val="FF0000"/>
                </a:solidFill>
              </a:rPr>
              <a:t>DEUS</a:t>
            </a:r>
          </a:p>
          <a:p>
            <a:pPr marL="0" indent="0">
              <a:buNone/>
            </a:pPr>
            <a:r>
              <a:rPr lang="pt-BR" sz="1000" b="1" dirty="0" smtClean="0">
                <a:solidFill>
                  <a:srgbClr val="006600"/>
                </a:solidFill>
              </a:rPr>
              <a:t>		</a:t>
            </a:r>
            <a:endParaRPr lang="pt-BR" sz="1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O DEVER DO HOMEM PARA COM DEUS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1800" b="1" dirty="0" smtClean="0">
                <a:solidFill>
                  <a:srgbClr val="006600"/>
                </a:solidFill>
              </a:rPr>
              <a:t>	</a:t>
            </a:r>
            <a:endParaRPr lang="pt-BR" sz="18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III – A EXCLUSIVIDADE DE DEUS </a:t>
            </a:r>
            <a:r>
              <a:rPr lang="pt-BR" sz="1500" b="1" dirty="0" smtClean="0">
                <a:solidFill>
                  <a:srgbClr val="006600"/>
                </a:solidFill>
              </a:rPr>
              <a:t>	</a:t>
            </a:r>
          </a:p>
          <a:p>
            <a:pPr marL="0" indent="0">
              <a:buNone/>
            </a:pPr>
            <a:r>
              <a:rPr lang="pt-BR" sz="1500" b="1" dirty="0" smtClean="0">
                <a:solidFill>
                  <a:srgbClr val="006600"/>
                </a:solidFill>
              </a:rPr>
              <a:t>	</a:t>
            </a:r>
            <a:endParaRPr lang="pt-BR" sz="1500" dirty="0" smtClean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6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6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4347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ÉTICA CRISTÃ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>
                <a:solidFill>
                  <a:srgbClr val="00B050"/>
                </a:solidFill>
                <a:cs typeface="Arial" charset="0"/>
              </a:rPr>
              <a:t>LIÇÃO 02:  DEUS, O BEM SUPREMO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SINGULARIDADE, SUPREMACIA E </a:t>
            </a:r>
            <a:r>
              <a:rPr lang="pt-BR" sz="2400" b="1" dirty="0" smtClean="0">
                <a:solidFill>
                  <a:srgbClr val="006600"/>
                </a:solidFill>
              </a:rPr>
              <a:t>EXCELÊNCIA </a:t>
            </a:r>
            <a:r>
              <a:rPr lang="pt-BR" sz="2400" b="1" dirty="0">
                <a:solidFill>
                  <a:srgbClr val="006600"/>
                </a:solidFill>
              </a:rPr>
              <a:t>DE DEUS</a:t>
            </a:r>
          </a:p>
          <a:p>
            <a:pPr marL="0" lvl="0" indent="0">
              <a:buNone/>
            </a:pPr>
            <a:r>
              <a:rPr lang="pt-BR" sz="900" b="1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endParaRPr lang="pt-BR" sz="9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1 - </a:t>
            </a:r>
            <a:r>
              <a:rPr lang="pt-BR" sz="30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Deus é único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 existência de Deus é assunto de outras matérias bíblicas e teológicas, portanto, basta-nos aqui lembrar que isso (a Sua existência) é tomado como fato incontestável desde o primeiro verso das Escrituras Sagradas. Mesmo sem o testemunho da Bíblia, o homem natural é capaz de compreender a necessidade lógica de um Ser que tenha criado e que sustenta todas as coisas. Por sua vez, a coerência dessa criação, mesmo prejudicada pela corrupção e o pecado, ainda reflete a mente singular de um único Criador e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Arquiteto.</a:t>
            </a:r>
            <a:r>
              <a:rPr lang="pt-BR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pt-BR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pt-BR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cf. </a:t>
            </a:r>
            <a:r>
              <a:rPr lang="pt-BR" sz="1200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pt-BR" sz="1200" dirty="0" err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Sl</a:t>
            </a:r>
            <a:r>
              <a:rPr lang="pt-BR" sz="12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19.1-2; </a:t>
            </a:r>
            <a:r>
              <a:rPr lang="pt-BR" sz="1200" dirty="0" err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Pv</a:t>
            </a:r>
            <a:r>
              <a:rPr lang="pt-BR" sz="1200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3.19-20</a:t>
            </a:r>
            <a:r>
              <a:rPr lang="pt-BR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pt-BR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2213</Words>
  <Application>Microsoft Office PowerPoint</Application>
  <PresentationFormat>Apresentação na tela (4:3)</PresentationFormat>
  <Paragraphs>195</Paragraphs>
  <Slides>29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Book Antiqua</vt:lpstr>
      <vt:lpstr>Calibri</vt:lpstr>
      <vt:lpstr>Calisto MT</vt:lpstr>
      <vt:lpstr>Times New Roman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ÉTICA CRISTÃ LIÇÃO 02:  DEUS, O BEM SUPREMO </vt:lpstr>
      <vt:lpstr>ÉTICA CRISTÃ LIÇÃO 02:  DEUS, O BEM SUPREMO</vt:lpstr>
      <vt:lpstr>ÉTICA CRISTÃ LIÇÃO 02:  DEUS, O BEM SUPREMO ESBOÇO</vt:lpstr>
      <vt:lpstr>ÉTICA CRISTÃ LIÇÃO 02:  DEUS, O BEM SUPREMO</vt:lpstr>
      <vt:lpstr>ÉTICA CRISTÃ LIÇÃO 02:  DEUS, O BEM SUPREMO ESBOÇO</vt:lpstr>
      <vt:lpstr>ÉTICA CRISTÃ LIÇÃO 02:  DEUS, O BEM SUPREMO</vt:lpstr>
      <vt:lpstr>Apresentação do PowerPoint</vt:lpstr>
      <vt:lpstr>ÉTICA CRISTÃ LIÇÃO 02:  DEUS, O BEM SUPREMO</vt:lpstr>
      <vt:lpstr>Apresentação do PowerPoint</vt:lpstr>
      <vt:lpstr>ÉTICA CRISTÃ LIÇÃO 02:  DEUS, O BEM SUPREMO</vt:lpstr>
      <vt:lpstr>Apresentação do PowerPoint</vt:lpstr>
      <vt:lpstr>ÉTICA CRISTÃ LIÇÃO 02:  DEUS, O BEM SUPREMO ESBOÇO</vt:lpstr>
      <vt:lpstr>ÉTICA CRISTÃ LIÇÃO 02:  DEUS, O BEM SUPREMO</vt:lpstr>
      <vt:lpstr>Apresentação do PowerPoint</vt:lpstr>
      <vt:lpstr>ÉTICA CRISTÃ LIÇÃO 02:  DEUS, O BEM SUPREMO</vt:lpstr>
      <vt:lpstr>Apresentação do PowerPoint</vt:lpstr>
      <vt:lpstr>ÉTICA CRISTÃ LIÇÃO 02:  DEUS, O BEM SUPREMO</vt:lpstr>
      <vt:lpstr>Apresentação do PowerPoint</vt:lpstr>
      <vt:lpstr>ÉTICA CRISTÃ LIÇÃO 02:  DEUS, O BEM SUPREMO ESBOÇO</vt:lpstr>
      <vt:lpstr>ÉTICA CRISTÃ LIÇÃO 02:  DEUS, O BEM SUPREMO</vt:lpstr>
      <vt:lpstr>Apresentação do PowerPoint</vt:lpstr>
      <vt:lpstr>ÉTICA CRISTÃ LIÇÃO 02:  DEUS, O BEM SUPREMO ESBOÇO</vt:lpstr>
      <vt:lpstr>ÉTICA CRISTÃ LIÇÃO 02:  DEUS, O BEM SUPREMO</vt:lpstr>
      <vt:lpstr>ÉTICA CRISTÃ LIÇÃO 02:  DEUS, O BEM SUPREMO ESBOÇO</vt:lpstr>
      <vt:lpstr>ÉTICA CRISTÃ LIÇÃO 02:  DEUS, O BEM SUPREMO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Cássia</cp:lastModifiedBy>
  <cp:revision>215</cp:revision>
  <dcterms:created xsi:type="dcterms:W3CDTF">2017-03-28T13:10:15Z</dcterms:created>
  <dcterms:modified xsi:type="dcterms:W3CDTF">2021-10-05T20:40:15Z</dcterms:modified>
</cp:coreProperties>
</file>